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95" r:id="rId2"/>
    <p:sldId id="299" r:id="rId3"/>
    <p:sldId id="283" r:id="rId4"/>
    <p:sldId id="258" r:id="rId5"/>
    <p:sldId id="292" r:id="rId6"/>
    <p:sldId id="293" r:id="rId7"/>
    <p:sldId id="259" r:id="rId8"/>
    <p:sldId id="285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6934" autoAdjust="0"/>
  </p:normalViewPr>
  <p:slideViewPr>
    <p:cSldViewPr snapToGrid="0" snapToObjects="1">
      <p:cViewPr varScale="1">
        <p:scale>
          <a:sx n="95" d="100"/>
          <a:sy n="95" d="100"/>
        </p:scale>
        <p:origin x="21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69075-716C-CA4F-B58B-E6F43181B091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90BD1-CA0D-0146-9374-FF0824992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0BD1-CA0D-0146-9374-FF08249927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5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0BD1-CA0D-0146-9374-FF0824992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0BD1-CA0D-0146-9374-FF08249927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25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0BD1-CA0D-0146-9374-FF08249927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1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0BD1-CA0D-0146-9374-FF0824992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8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4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6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7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96F2-6012-D04C-A3FE-5EF5937333E7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D23B-83F5-AE4D-AD43-294F06B9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2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605"/>
            <a:ext cx="8229600" cy="774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Theory</a:t>
            </a:r>
            <a:br>
              <a:rPr lang="en-US" dirty="0" smtClean="0"/>
            </a:br>
            <a:r>
              <a:rPr lang="en-US" sz="2200" dirty="0" smtClean="0"/>
              <a:t>(von </a:t>
            </a:r>
            <a:r>
              <a:rPr lang="en-US" sz="2200" dirty="0" err="1" smtClean="0"/>
              <a:t>Bertalanffy</a:t>
            </a:r>
            <a:r>
              <a:rPr lang="en-US" sz="2200" dirty="0" smtClean="0"/>
              <a:t>, 1968)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/>
              <a:t>WHOLE </a:t>
            </a:r>
            <a:r>
              <a:rPr lang="en-US" dirty="0">
                <a:sym typeface="Wingdings"/>
              </a:rPr>
              <a:t> I</a:t>
            </a:r>
            <a:r>
              <a:rPr lang="en-US" dirty="0" smtClean="0">
                <a:sym typeface="Wingdings"/>
              </a:rPr>
              <a:t>nteracting </a:t>
            </a:r>
            <a:r>
              <a:rPr lang="en-US" dirty="0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arts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soc</a:t>
            </a:r>
            <a:r>
              <a:rPr lang="en-US" dirty="0">
                <a:sym typeface="Wingdings"/>
              </a:rPr>
              <a:t> or bio construct</a:t>
            </a:r>
          </a:p>
          <a:p>
            <a:pPr lvl="1"/>
            <a:r>
              <a:rPr lang="en-US" dirty="0" smtClean="0">
                <a:sym typeface="Wingdings"/>
              </a:rPr>
              <a:t>  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  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Cannot understand </a:t>
            </a:r>
            <a:r>
              <a:rPr lang="en-US" dirty="0" err="1">
                <a:sym typeface="Wingdings"/>
              </a:rPr>
              <a:t>ppl</a:t>
            </a:r>
            <a:r>
              <a:rPr lang="en-US" dirty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isolat</a:t>
            </a:r>
            <a:r>
              <a:rPr lang="en-US" dirty="0">
                <a:sym typeface="Wingdings"/>
              </a:rPr>
              <a:t>.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from one another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3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126"/>
            <a:ext cx="8229600" cy="623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Families as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295" y="1090863"/>
            <a:ext cx="8887325" cy="56468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Made of interrelated elements/objectives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 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Each element has 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Exhibit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Have 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Interdepend. on one another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</a:rPr>
              <a:t>Rel’s</a:t>
            </a:r>
            <a:r>
              <a:rPr lang="en-US" b="1" dirty="0" smtClean="0">
                <a:solidFill>
                  <a:srgbClr val="0070C0"/>
                </a:solidFill>
              </a:rPr>
              <a:t> b/w elements function as such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r>
              <a:rPr lang="en-US" sz="3400" dirty="0" smtClean="0"/>
              <a:t>ALL THIS TOGETHER FORMS A </a:t>
            </a:r>
            <a:r>
              <a:rPr lang="en-US" sz="3400" b="1" dirty="0" smtClean="0"/>
              <a:t>  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9366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61"/>
            <a:ext cx="8229600" cy="9408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Systems Theory: The Elements</a:t>
            </a:r>
            <a:br>
              <a:rPr lang="en-US" dirty="0" smtClean="0"/>
            </a:br>
            <a:r>
              <a:rPr lang="en-US" sz="3100" dirty="0" smtClean="0"/>
              <a:t>(Bowen, 1966)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8" y="1478580"/>
            <a:ext cx="8943492" cy="525617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 smtClean="0"/>
              <a:t>Subsystems</a:t>
            </a:r>
            <a:r>
              <a:rPr lang="en-US" sz="2800" dirty="0" smtClean="0"/>
              <a:t> (e.g., marital, parent-child, sibling)</a:t>
            </a:r>
          </a:p>
          <a:p>
            <a:pPr lvl="1">
              <a:lnSpc>
                <a:spcPct val="90000"/>
              </a:lnSpc>
            </a:pPr>
            <a:r>
              <a:rPr lang="en-US" sz="4800" dirty="0" smtClean="0"/>
              <a:t>Smaller units w/</a:t>
            </a:r>
            <a:r>
              <a:rPr lang="en-US" sz="4800" dirty="0" err="1" smtClean="0"/>
              <a:t>i</a:t>
            </a:r>
            <a:r>
              <a:rPr lang="en-US" sz="4800" dirty="0" smtClean="0"/>
              <a:t> larger system</a:t>
            </a:r>
          </a:p>
          <a:p>
            <a:pPr lvl="1">
              <a:lnSpc>
                <a:spcPct val="90000"/>
              </a:lnSpc>
            </a:pPr>
            <a:r>
              <a:rPr lang="en-US" sz="4800" dirty="0" smtClean="0"/>
              <a:t>Share </a:t>
            </a:r>
            <a:r>
              <a:rPr lang="en-US" sz="4800" dirty="0" err="1" smtClean="0"/>
              <a:t>charac’s</a:t>
            </a:r>
            <a:r>
              <a:rPr lang="en-US" sz="4800" dirty="0" smtClean="0"/>
              <a:t> of larger system, BUT…</a:t>
            </a:r>
          </a:p>
          <a:p>
            <a:pPr lvl="2">
              <a:lnSpc>
                <a:spcPct val="90000"/>
              </a:lnSpc>
            </a:pPr>
            <a:r>
              <a:rPr lang="en-US" sz="3600" dirty="0" smtClean="0"/>
              <a:t>Each type = </a:t>
            </a:r>
            <a:r>
              <a:rPr lang="en-US" sz="3600" dirty="0" smtClean="0"/>
              <a:t>                                              (</a:t>
            </a:r>
            <a:r>
              <a:rPr lang="en-US" sz="3600" dirty="0" smtClean="0"/>
              <a:t>norms, roles, </a:t>
            </a:r>
            <a:r>
              <a:rPr lang="en-US" sz="3600" dirty="0" err="1" smtClean="0"/>
              <a:t>behav’s</a:t>
            </a:r>
            <a:r>
              <a:rPr lang="en-US" sz="3600" dirty="0" smtClean="0"/>
              <a:t>, </a:t>
            </a:r>
            <a:r>
              <a:rPr lang="en-US" sz="3600" dirty="0" err="1" smtClean="0"/>
              <a:t>expectat’s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3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Family Systems Theory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200" dirty="0"/>
              <a:t>(Bowen, 1966)</a:t>
            </a:r>
            <a:endParaRPr lang="en-US" altLang="en-US" sz="2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16306"/>
            <a:ext cx="9317964" cy="21321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4000" b="1" dirty="0">
                <a:solidFill>
                  <a:srgbClr val="990000"/>
                </a:solidFill>
              </a:rPr>
              <a:t>Interconnected/Interdependent</a:t>
            </a:r>
            <a:endParaRPr lang="en-US" altLang="en-US" sz="4000" b="1" dirty="0" smtClean="0">
              <a:solidFill>
                <a:srgbClr val="99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600" dirty="0" smtClean="0">
                <a:solidFill>
                  <a:srgbClr val="990000"/>
                </a:solidFill>
              </a:rPr>
              <a:t>We’re NOT isolated </a:t>
            </a:r>
            <a:r>
              <a:rPr lang="en-US" altLang="en-US" sz="3600" dirty="0" err="1" smtClean="0">
                <a:solidFill>
                  <a:srgbClr val="990000"/>
                </a:solidFill>
              </a:rPr>
              <a:t>indiv’s</a:t>
            </a:r>
            <a:endParaRPr lang="en-US" altLang="en-US" sz="3600" dirty="0">
              <a:solidFill>
                <a:srgbClr val="99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990000"/>
                </a:solidFill>
              </a:rPr>
              <a:t>Set </a:t>
            </a:r>
            <a:r>
              <a:rPr lang="en-US" sz="3600" dirty="0">
                <a:solidFill>
                  <a:srgbClr val="990000"/>
                </a:solidFill>
              </a:rPr>
              <a:t>of </a:t>
            </a:r>
            <a:r>
              <a:rPr lang="en-US" sz="3600" dirty="0" err="1">
                <a:solidFill>
                  <a:srgbClr val="990000"/>
                </a:solidFill>
              </a:rPr>
              <a:t>ppl</a:t>
            </a:r>
            <a:r>
              <a:rPr lang="en-US" sz="3600" dirty="0">
                <a:solidFill>
                  <a:srgbClr val="990000"/>
                </a:solidFill>
              </a:rPr>
              <a:t> related by </a:t>
            </a:r>
            <a:r>
              <a:rPr lang="en-US" sz="3600" dirty="0" smtClean="0">
                <a:solidFill>
                  <a:srgbClr val="990000"/>
                </a:solidFill>
              </a:rPr>
              <a:t>  </a:t>
            </a:r>
            <a:endParaRPr lang="en-US" sz="36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3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111" y="2731022"/>
            <a:ext cx="6106147" cy="412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6499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Family System Features: Patterns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8308"/>
            <a:ext cx="6367093" cy="61396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b="1" dirty="0" smtClean="0">
                <a:solidFill>
                  <a:srgbClr val="0000FF"/>
                </a:solidFill>
              </a:rPr>
              <a:t>                                 </a:t>
            </a:r>
            <a:r>
              <a:rPr lang="en-US" altLang="en-US" dirty="0" smtClean="0">
                <a:solidFill>
                  <a:srgbClr val="0000FF"/>
                </a:solidFill>
              </a:rPr>
              <a:t>develop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Reliable: </a:t>
            </a:r>
            <a:r>
              <a:rPr lang="en-US" altLang="en-US" dirty="0" smtClean="0">
                <a:solidFill>
                  <a:srgbClr val="0000FF"/>
                </a:solidFill>
              </a:rPr>
              <a:t>                                              &amp;                   </a:t>
            </a:r>
          </a:p>
          <a:p>
            <a:pPr lvl="1">
              <a:lnSpc>
                <a:spcPct val="8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Comprised of Roles &amp; </a:t>
            </a:r>
            <a:r>
              <a:rPr lang="en-US" altLang="en-US" dirty="0" smtClean="0">
                <a:solidFill>
                  <a:srgbClr val="0000FF"/>
                </a:solidFill>
              </a:rPr>
              <a:t>Rules</a:t>
            </a:r>
          </a:p>
          <a:p>
            <a:pPr lvl="1">
              <a:lnSpc>
                <a:spcPct val="80000"/>
              </a:lnSpc>
            </a:pPr>
            <a:endParaRPr lang="en-US" altLang="en-US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Power </a:t>
            </a:r>
            <a:r>
              <a:rPr lang="en-US" altLang="en-US" dirty="0" err="1" smtClean="0">
                <a:solidFill>
                  <a:srgbClr val="0000FF"/>
                </a:solidFill>
              </a:rPr>
              <a:t>distrib’s</a:t>
            </a:r>
            <a:r>
              <a:rPr lang="en-US" altLang="en-US" dirty="0" smtClean="0">
                <a:solidFill>
                  <a:srgbClr val="0000FF"/>
                </a:solidFill>
              </a:rPr>
              <a:t> – shift w/ needs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 smtClean="0">
                <a:solidFill>
                  <a:srgbClr val="0000FF"/>
                </a:solidFill>
              </a:rPr>
              <a:t>Ideal </a:t>
            </a:r>
            <a:r>
              <a:rPr lang="en-US" altLang="en-US" sz="3200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altLang="en-US" sz="3200" dirty="0" smtClean="0">
                <a:solidFill>
                  <a:srgbClr val="0000FF"/>
                </a:solidFill>
              </a:rPr>
              <a:t> reliable, predictable patterns</a:t>
            </a:r>
          </a:p>
          <a:p>
            <a:pPr lvl="1">
              <a:lnSpc>
                <a:spcPct val="80000"/>
              </a:lnSpc>
            </a:pPr>
            <a:endParaRPr lang="en-US" altLang="en-US" sz="32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Decision-making</a:t>
            </a:r>
          </a:p>
          <a:p>
            <a:pPr>
              <a:lnSpc>
                <a:spcPct val="80000"/>
              </a:lnSpc>
            </a:pPr>
            <a:endParaRPr lang="en-US" altLang="en-US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Conflict resolution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3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794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6499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Family System Features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8308"/>
            <a:ext cx="7908758" cy="613969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660066"/>
                </a:solidFill>
              </a:rPr>
              <a:t> </a:t>
            </a:r>
            <a:endParaRPr lang="en-US" altLang="en-US" sz="3600" dirty="0">
              <a:solidFill>
                <a:srgbClr val="66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660066"/>
                </a:solidFill>
              </a:rPr>
              <a:t>Constant pull on </a:t>
            </a:r>
            <a:r>
              <a:rPr lang="en-US" altLang="en-US" sz="3200" dirty="0" err="1" smtClean="0">
                <a:solidFill>
                  <a:srgbClr val="660066"/>
                </a:solidFill>
              </a:rPr>
              <a:t>systm</a:t>
            </a:r>
            <a:r>
              <a:rPr lang="en-US" altLang="en-US" sz="3200" dirty="0" smtClean="0">
                <a:solidFill>
                  <a:srgbClr val="660066"/>
                </a:solidFill>
              </a:rPr>
              <a:t> </a:t>
            </a:r>
            <a:r>
              <a:rPr lang="en-US" altLang="en-US" sz="3200" dirty="0">
                <a:solidFill>
                  <a:srgbClr val="660066"/>
                </a:solidFill>
              </a:rPr>
              <a:t>to </a:t>
            </a:r>
            <a:r>
              <a:rPr lang="en-US" altLang="en-US" sz="3200" dirty="0" smtClean="0">
                <a:solidFill>
                  <a:srgbClr val="660066"/>
                </a:solidFill>
              </a:rPr>
              <a:t>  </a:t>
            </a:r>
            <a:endParaRPr lang="en-US" altLang="en-US" sz="3200" dirty="0" smtClean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endParaRPr lang="en-US" altLang="en-US" sz="3200" dirty="0" smtClean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3200" dirty="0" err="1" smtClean="0">
                <a:solidFill>
                  <a:srgbClr val="660066"/>
                </a:solidFill>
              </a:rPr>
              <a:t>Systm</a:t>
            </a:r>
            <a:r>
              <a:rPr lang="en-US" altLang="en-US" sz="3200" dirty="0" smtClean="0">
                <a:solidFill>
                  <a:srgbClr val="660066"/>
                </a:solidFill>
              </a:rPr>
              <a:t> </a:t>
            </a:r>
            <a:r>
              <a:rPr lang="en-US" altLang="en-US" sz="3200" dirty="0">
                <a:solidFill>
                  <a:srgbClr val="660066"/>
                </a:solidFill>
              </a:rPr>
              <a:t>seeks continual </a:t>
            </a:r>
            <a:r>
              <a:rPr lang="en-US" altLang="en-US" sz="3200" dirty="0" smtClean="0">
                <a:solidFill>
                  <a:srgbClr val="660066"/>
                </a:solidFill>
              </a:rPr>
              <a:t> </a:t>
            </a:r>
          </a:p>
          <a:p>
            <a:pPr lvl="2">
              <a:lnSpc>
                <a:spcPct val="80000"/>
              </a:lnSpc>
            </a:pPr>
            <a:endParaRPr lang="en-US" altLang="en-US" sz="3200" dirty="0" smtClean="0">
              <a:solidFill>
                <a:srgbClr val="660066"/>
              </a:solidFill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altLang="en-US" sz="3200" dirty="0" smtClean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3200" b="1" dirty="0" smtClean="0">
                <a:solidFill>
                  <a:srgbClr val="660066"/>
                </a:solidFill>
              </a:rPr>
              <a:t>                                </a:t>
            </a:r>
            <a:r>
              <a:rPr lang="en-US" altLang="en-US" sz="3200" b="1" dirty="0" smtClean="0">
                <a:solidFill>
                  <a:srgbClr val="660066"/>
                </a:solidFill>
              </a:rPr>
              <a:t>feedback loop</a:t>
            </a:r>
            <a:endParaRPr lang="en-US" altLang="en-US" sz="3200" dirty="0">
              <a:solidFill>
                <a:srgbClr val="660066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altLang="en-US" sz="2800" dirty="0" smtClean="0">
                <a:solidFill>
                  <a:srgbClr val="660066"/>
                </a:solidFill>
              </a:rPr>
              <a:t>info that returns </a:t>
            </a:r>
            <a:r>
              <a:rPr lang="en-US" altLang="en-US" sz="2800" dirty="0" err="1" smtClean="0">
                <a:solidFill>
                  <a:srgbClr val="660066"/>
                </a:solidFill>
              </a:rPr>
              <a:t>systm</a:t>
            </a:r>
            <a:r>
              <a:rPr lang="en-US" altLang="en-US" sz="2800" dirty="0" smtClean="0">
                <a:solidFill>
                  <a:srgbClr val="660066"/>
                </a:solidFill>
              </a:rPr>
              <a:t> to                             pre-set level </a:t>
            </a:r>
            <a:r>
              <a:rPr lang="en-US" altLang="en-US" sz="2800" dirty="0" err="1" smtClean="0">
                <a:solidFill>
                  <a:srgbClr val="660066"/>
                </a:solidFill>
              </a:rPr>
              <a:t>reduc</a:t>
            </a:r>
            <a:r>
              <a:rPr lang="en-US" altLang="en-US" sz="2800" dirty="0">
                <a:solidFill>
                  <a:srgbClr val="660066"/>
                </a:solidFill>
              </a:rPr>
              <a:t>.</a:t>
            </a:r>
            <a:r>
              <a:rPr lang="en-US" altLang="en-US" sz="2800" dirty="0" smtClean="0">
                <a:solidFill>
                  <a:srgbClr val="660066"/>
                </a:solidFill>
              </a:rPr>
              <a:t> </a:t>
            </a:r>
            <a:r>
              <a:rPr lang="en-US" altLang="en-US" sz="2800" dirty="0" err="1">
                <a:solidFill>
                  <a:srgbClr val="660066"/>
                </a:solidFill>
              </a:rPr>
              <a:t>d</a:t>
            </a:r>
            <a:r>
              <a:rPr lang="en-US" altLang="en-US" sz="2800" dirty="0" err="1" smtClean="0">
                <a:solidFill>
                  <a:srgbClr val="660066"/>
                </a:solidFill>
              </a:rPr>
              <a:t>eviat</a:t>
            </a:r>
            <a:endParaRPr lang="en-US" altLang="en-US" sz="2800" dirty="0" smtClean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endParaRPr lang="en-US" altLang="en-US" b="1" dirty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endParaRPr lang="en-US" altLang="en-US" b="1" dirty="0" smtClean="0">
              <a:solidFill>
                <a:srgbClr val="66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200" dirty="0" smtClean="0">
                <a:solidFill>
                  <a:srgbClr val="660066"/>
                </a:solidFill>
              </a:rPr>
              <a:t>ALSO constant adaptation                          </a:t>
            </a:r>
            <a:r>
              <a:rPr lang="en-US" altLang="en-US" i="1" dirty="0" smtClean="0">
                <a:solidFill>
                  <a:srgbClr val="660066"/>
                </a:solidFill>
              </a:rPr>
              <a:t>(need</a:t>
            </a:r>
            <a:r>
              <a:rPr lang="en-US" altLang="en-US" dirty="0" smtClean="0">
                <a:solidFill>
                  <a:srgbClr val="660066"/>
                </a:solidFill>
              </a:rPr>
              <a:t> for change)</a:t>
            </a:r>
            <a:r>
              <a:rPr lang="en-US" altLang="en-US" sz="3200" dirty="0" smtClean="0">
                <a:solidFill>
                  <a:srgbClr val="660066"/>
                </a:solidFill>
              </a:rPr>
              <a:t> -                                         </a:t>
            </a:r>
            <a:r>
              <a:rPr lang="en-US" altLang="en-US" sz="3200" b="1" dirty="0" smtClean="0">
                <a:solidFill>
                  <a:srgbClr val="660066"/>
                </a:solidFill>
              </a:rPr>
              <a:t>                          							feedback </a:t>
            </a:r>
            <a:r>
              <a:rPr lang="en-US" altLang="en-US" sz="3200" b="1" dirty="0" smtClean="0">
                <a:solidFill>
                  <a:srgbClr val="660066"/>
                </a:solidFill>
              </a:rPr>
              <a:t>loop</a:t>
            </a:r>
            <a:endParaRPr lang="en-US" sz="3200" dirty="0"/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3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794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080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Cycle of Family Systems</a:t>
            </a:r>
            <a:endParaRPr lang="en-US" alt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48002"/>
            <a:ext cx="9144000" cy="600999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6600FF"/>
                </a:solidFill>
              </a:rPr>
              <a:t>Always wonder…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6600FF"/>
                </a:solidFill>
              </a:rPr>
              <a:t>How get </a:t>
            </a:r>
            <a:r>
              <a:rPr lang="en-US" altLang="en-US" i="1" dirty="0" smtClean="0">
                <a:solidFill>
                  <a:srgbClr val="6600FF"/>
                </a:solidFill>
              </a:rPr>
              <a:t>in</a:t>
            </a:r>
            <a:r>
              <a:rPr lang="en-US" altLang="en-US" dirty="0" smtClean="0">
                <a:solidFill>
                  <a:srgbClr val="6600FF"/>
                </a:solidFill>
              </a:rPr>
              <a:t> cycle?  Who starts?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6600"/>
                </a:solidFill>
              </a:rPr>
              <a:t>Family systems </a:t>
            </a:r>
            <a:r>
              <a:rPr lang="en-US" altLang="en-US" dirty="0" err="1" smtClean="0">
                <a:solidFill>
                  <a:srgbClr val="006600"/>
                </a:solidFill>
              </a:rPr>
              <a:t>thry</a:t>
            </a:r>
            <a:r>
              <a:rPr lang="en-US" altLang="en-US" dirty="0" smtClean="0">
                <a:solidFill>
                  <a:srgbClr val="006600"/>
                </a:solidFill>
              </a:rPr>
              <a:t> view: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6600"/>
                </a:solidFill>
              </a:rPr>
              <a:t>chicken/egg?  Impossible answer b/c…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6600"/>
                </a:solidFill>
              </a:rPr>
              <a:t>BOTH patterns cause OTHER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/>
              <a:t>   </a:t>
            </a:r>
            <a:endParaRPr lang="en-US" altLang="en-US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u="sng" dirty="0" smtClean="0"/>
              <a:t>                                    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Each member’s </a:t>
            </a:r>
            <a:r>
              <a:rPr lang="en-US" altLang="en-US" dirty="0" err="1" smtClean="0"/>
              <a:t>behav</a:t>
            </a:r>
            <a:r>
              <a:rPr lang="en-US" altLang="en-US" dirty="0" smtClean="0"/>
              <a:t>. </a:t>
            </a:r>
            <a:r>
              <a:rPr lang="en-US" altLang="en-US" b="1" i="1" dirty="0" smtClean="0"/>
              <a:t>caused by</a:t>
            </a:r>
            <a:r>
              <a:rPr lang="en-US" altLang="en-US" i="1" dirty="0" smtClean="0"/>
              <a:t> (affects) </a:t>
            </a:r>
            <a:r>
              <a:rPr lang="en-US" altLang="en-US" dirty="0" smtClean="0"/>
              <a:t>&amp; </a:t>
            </a:r>
            <a:r>
              <a:rPr lang="en-US" altLang="en-US" b="1" i="1" dirty="0" smtClean="0"/>
              <a:t>causes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(effects)</a:t>
            </a:r>
            <a:r>
              <a:rPr lang="en-US" altLang="en-US" dirty="0" smtClean="0"/>
              <a:t> others’ </a:t>
            </a:r>
            <a:r>
              <a:rPr lang="en-US" altLang="en-US" dirty="0" err="1" smtClean="0"/>
              <a:t>behav’s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63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23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But… Family Systems are </a:t>
            </a:r>
            <a:r>
              <a:rPr lang="en-US" dirty="0" smtClean="0"/>
              <a:t>                          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1612524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BOUNDARIES!</a:t>
            </a:r>
          </a:p>
          <a:p>
            <a:pPr lvl="1"/>
            <a:r>
              <a:rPr lang="en-US" dirty="0" smtClean="0"/>
              <a:t>Continuum: Open to Closed </a:t>
            </a:r>
            <a:r>
              <a:rPr lang="en-US" sz="2400" dirty="0" smtClean="0"/>
              <a:t>(same as boundary </a:t>
            </a:r>
            <a:r>
              <a:rPr lang="en-US" sz="2400" dirty="0" smtClean="0"/>
              <a:t>permeability)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55" t="5274" r="3936" b="13411"/>
          <a:stretch/>
        </p:blipFill>
        <p:spPr>
          <a:xfrm>
            <a:off x="260946" y="1612524"/>
            <a:ext cx="8472063" cy="524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244</Words>
  <Application>Microsoft Macintosh PowerPoint</Application>
  <PresentationFormat>On-screen Show (4:3)</PresentationFormat>
  <Paragraphs>70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Wingdings</vt:lpstr>
      <vt:lpstr>Arial</vt:lpstr>
      <vt:lpstr>Office Theme</vt:lpstr>
      <vt:lpstr>Systems Theory (von Bertalanffy, 1968)</vt:lpstr>
      <vt:lpstr>Families as Systems</vt:lpstr>
      <vt:lpstr>Family Systems Theory: The Elements (Bowen, 1966)</vt:lpstr>
      <vt:lpstr>Family Systems Theory (Bowen, 1966)</vt:lpstr>
      <vt:lpstr>Family System Features: Patterns</vt:lpstr>
      <vt:lpstr>Family System Features</vt:lpstr>
      <vt:lpstr>Cycle of Family Systems</vt:lpstr>
      <vt:lpstr>But… Family Systems are                            !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32</cp:revision>
  <dcterms:created xsi:type="dcterms:W3CDTF">2015-01-08T22:17:19Z</dcterms:created>
  <dcterms:modified xsi:type="dcterms:W3CDTF">2017-01-28T01:21:59Z</dcterms:modified>
</cp:coreProperties>
</file>